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64" r:id="rId2"/>
    <p:sldMasterId id="2147483672" r:id="rId3"/>
    <p:sldMasterId id="2147483680" r:id="rId4"/>
    <p:sldMasterId id="2147483736" r:id="rId5"/>
    <p:sldMasterId id="2147483688" r:id="rId6"/>
    <p:sldMasterId id="2147483713" r:id="rId7"/>
  </p:sldMasterIdLst>
  <p:notesMasterIdLst>
    <p:notesMasterId r:id="rId34"/>
  </p:notesMasterIdLst>
  <p:sldIdLst>
    <p:sldId id="264" r:id="rId8"/>
    <p:sldId id="297" r:id="rId9"/>
    <p:sldId id="337" r:id="rId10"/>
    <p:sldId id="321" r:id="rId11"/>
    <p:sldId id="338" r:id="rId12"/>
    <p:sldId id="322" r:id="rId13"/>
    <p:sldId id="339" r:id="rId14"/>
    <p:sldId id="340" r:id="rId15"/>
    <p:sldId id="324" r:id="rId16"/>
    <p:sldId id="325" r:id="rId17"/>
    <p:sldId id="326" r:id="rId18"/>
    <p:sldId id="342" r:id="rId19"/>
    <p:sldId id="341" r:id="rId20"/>
    <p:sldId id="343" r:id="rId21"/>
    <p:sldId id="344" r:id="rId22"/>
    <p:sldId id="345" r:id="rId23"/>
    <p:sldId id="346" r:id="rId24"/>
    <p:sldId id="329" r:id="rId25"/>
    <p:sldId id="330" r:id="rId26"/>
    <p:sldId id="347" r:id="rId27"/>
    <p:sldId id="333" r:id="rId28"/>
    <p:sldId id="334" r:id="rId29"/>
    <p:sldId id="348" r:id="rId30"/>
    <p:sldId id="350" r:id="rId31"/>
    <p:sldId id="349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937"/>
    <a:srgbClr val="CD9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2" autoAdjust="0"/>
    <p:restoredTop sz="89094" autoAdjust="0"/>
  </p:normalViewPr>
  <p:slideViewPr>
    <p:cSldViewPr snapToGrid="0" snapToObjects="1">
      <p:cViewPr varScale="1">
        <p:scale>
          <a:sx n="81" d="100"/>
          <a:sy n="81" d="100"/>
        </p:scale>
        <p:origin x="2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87330-55B3-4621-908A-19C48CE961F2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39A39-4356-4EE4-AF75-1BDFC8A49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2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2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52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9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39A39-4356-4EE4-AF75-1BDFC8A49F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01517"/>
            <a:ext cx="82296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729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6F29A9E-6014-49E6-9579-C703A2B634EA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FB2B392-AB78-42FA-9C31-27F287F53B60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09109" y="753259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9109" y="2426569"/>
            <a:ext cx="401635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7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73907C8-E148-44DE-85AD-88E04407F9DC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9109" y="1488271"/>
            <a:ext cx="4016350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3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353DA4B-679A-4F31-98E8-1F1BDDA3BAFE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58904"/>
            <a:ext cx="5562600" cy="1470025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CF31-2A57-4CDC-BAB2-2A21D7E1E405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4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1AFD-095A-45C0-A0FF-BED6E8CBF019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B472-D40B-B948-A0B6-260DEB7BC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7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4CAEB2C-1F0B-4BCE-9DC6-4D557E6EFFBC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795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C355BF-DF2E-4FC7-B0F9-E9B19588AA34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9B621D7-2394-4DFA-A1B8-5AA9C63BBE9A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166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2795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9C076CC-F1E9-46DE-B5F1-C29EBFBE237D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4764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9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7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768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37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768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EFBAD6C-1C68-49C5-B9F5-8E2730700916}" type="datetime1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81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6129"/>
            <a:ext cx="8229600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C21B5C8-6E0D-4E40-9CA2-B16CCB2F945E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670F5B7-A2F3-4E18-B0E9-2D965F66649B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5052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86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97807779-C176-4620-9AC8-463E9DDD6C5D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744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67704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98258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46BEBEC-1BD3-4F26-9067-7A80C76832FB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14069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CF283D-6401-4EFC-84C4-A966C5AA9A39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6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52F3F5B-338B-47B1-9682-DD9A5BC0BAD5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853019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0457"/>
            <a:ext cx="8229600" cy="4087464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26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250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4250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63B284B-4ECE-40E0-AC7B-E3E199933205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40885"/>
            <a:ext cx="8229600" cy="1470025"/>
          </a:xfrm>
        </p:spPr>
        <p:txBody>
          <a:bodyPr/>
          <a:lstStyle>
            <a:lvl1pPr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66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A317CCC-844A-4B64-B9C5-0CD0129AF276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337"/>
            <a:ext cx="8229600" cy="4131141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93A89FB-684E-4461-A0CE-CA6B69E961DD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F0B22-5D20-4349-A9DA-B0B19ADDFA2E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950362"/>
            <a:ext cx="8001000" cy="1470025"/>
          </a:xfrm>
        </p:spPr>
        <p:txBody>
          <a:bodyPr/>
          <a:lstStyle>
            <a:lvl1pPr algn="l">
              <a:defRPr b="1">
                <a:solidFill>
                  <a:srgbClr val="02693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42038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D9E5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85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9337"/>
            <a:ext cx="4038600" cy="4131141"/>
          </a:xfrm>
        </p:spPr>
        <p:txBody>
          <a:bodyPr/>
          <a:lstStyle>
            <a:lvl1pPr algn="l">
              <a:defRPr sz="2800">
                <a:latin typeface="Arial"/>
                <a:cs typeface="Arial"/>
              </a:defRPr>
            </a:lvl1pPr>
            <a:lvl2pPr algn="l">
              <a:defRPr sz="24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1800">
                <a:latin typeface="Arial"/>
                <a:cs typeface="Arial"/>
              </a:defRPr>
            </a:lvl4pPr>
            <a:lvl5pPr algn="l"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76A9E8C-6ABB-40A3-B415-0548A30C87B3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32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6BEED59-B493-4540-BB1E-7D4FBF439BA2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2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56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5375"/>
            <a:ext cx="4040188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656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5375"/>
            <a:ext cx="4041775" cy="348222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3885293-DD07-4FC9-BE23-8403E5346BD1}" type="datetime1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1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E11EADF-6538-41D3-8B4A-77EC47883A46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0895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684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CCB6B7A-9CB8-4EF4-803A-A024CFFB68AF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4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88"/>
            <a:ext cx="3008313" cy="1619513"/>
          </a:xfrm>
        </p:spPr>
        <p:txBody>
          <a:bodyPr anchor="b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23248"/>
            <a:ext cx="5111750" cy="5050871"/>
          </a:xfrm>
        </p:spPr>
        <p:txBody>
          <a:bodyPr/>
          <a:lstStyle>
            <a:lvl1pPr>
              <a:defRPr sz="3200">
                <a:latin typeface="Arial"/>
                <a:cs typeface="Arial"/>
              </a:defRPr>
            </a:lvl1pPr>
            <a:lvl2pPr>
              <a:defRPr sz="28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3802"/>
            <a:ext cx="3008313" cy="3520318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92FB436-57E3-4CDB-8DA9-01854B7F87CE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50917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4386"/>
            <a:ext cx="5486400" cy="3713506"/>
          </a:xfr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17655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16782E32-51C5-48E7-8F82-F64D9DF6D01C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E39CA87-10B8-4BC4-8A03-94B3881E54D7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6260"/>
            <a:ext cx="8229600" cy="1143000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90253"/>
            <a:ext cx="8229600" cy="4285663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9946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07521"/>
            <a:ext cx="2057400" cy="5083662"/>
          </a:xfrm>
        </p:spPr>
        <p:txBody>
          <a:bodyPr vert="eaVert"/>
          <a:lstStyle>
            <a:lvl1pPr algn="l"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7521"/>
            <a:ext cx="6019800" cy="5083662"/>
          </a:xfrm>
        </p:spPr>
        <p:txBody>
          <a:bodyPr vert="eaVert"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50E96FE-D73E-4770-AD3D-9162C80F4CFF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15000"/>
            <a:ext cx="8229600" cy="14700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0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EC89F55-82E4-41BC-8627-17E21AD23A47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516"/>
            <a:ext cx="8229599" cy="11430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9334755-8DC6-4FCB-8B12-F36348CA221F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5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B9BE84B-2937-4D9E-92FF-5CAF25C0B510}" type="datetime1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907A361-AE56-CD4A-B91B-424163485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7644" y="2426569"/>
            <a:ext cx="3031592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4729A26-D4E2-44C8-A8C4-3C3D4BA29F8F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BB2C-ED2A-4CE4-A264-4A9A624D1980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AB15-73F2-6A4F-B882-FCD5E5C83B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27644" y="753259"/>
            <a:ext cx="3031592" cy="1470025"/>
          </a:xfrm>
        </p:spPr>
        <p:txBody>
          <a:bodyPr>
            <a:no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3DD55CC3-9AB6-4B80-8CA4-45C13EFACAAA}" type="datetime1">
              <a:rPr lang="en-US" smtClean="0"/>
              <a:t>1/12/22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761CB56-C05C-4DBD-98AD-733CB8E6E7F0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8E2FD69-6208-BE4A-B8A8-AF0081759E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A9323-3831-4C50-91C3-6EE9C4200F21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7A361-AE56-CD4A-B91B-424163485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owerpoint-04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0" r:id="rId2"/>
    <p:sldLayoutId id="2147483671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29CF74A-D78B-46D3-987F-A34C1401C104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2D8AB15-73F2-6A4F-B882-FCD5E5C83B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A53FC0F-68EE-4EEC-94F7-3D2022B72EDE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0C54124-DEB3-A044-A6A6-99CE06F3CD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9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6" r:id="rId2"/>
    <p:sldLayoutId id="2147483687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48A33DF-6C32-4F84-9EA0-1998010CD44A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BDBB472-D40B-B948-A0B6-260DEB7BC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10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43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26A17D5-8FBF-489D-AABE-FB3DE4E4FD7C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59E8A03-9FD3-E846-B7D6-1BC2DFA4AAD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owerpoint-07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C10C60B-03FD-467A-80BB-DDCDD2728BA7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32821AE-27C5-2448-940B-495755ADA7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owerpoint-0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53087"/>
            <a:ext cx="8229600" cy="1470025"/>
          </a:xfrm>
        </p:spPr>
        <p:txBody>
          <a:bodyPr/>
          <a:lstStyle/>
          <a:p>
            <a:r>
              <a:rPr lang="en-US" dirty="0"/>
              <a:t>CS 3840</a:t>
            </a:r>
            <a:br>
              <a:rPr lang="en-US" dirty="0"/>
            </a:br>
            <a:r>
              <a:rPr lang="en-US" dirty="0"/>
              <a:t>Applied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8999"/>
            <a:ext cx="6400800" cy="1094375"/>
          </a:xfrm>
        </p:spPr>
        <p:txBody>
          <a:bodyPr>
            <a:normAutofit/>
          </a:bodyPr>
          <a:lstStyle/>
          <a:p>
            <a:r>
              <a:rPr lang="en-US" sz="2500" dirty="0"/>
              <a:t>Lingwei Chen</a:t>
            </a:r>
          </a:p>
          <a:p>
            <a:r>
              <a:rPr lang="en-US" sz="2500" dirty="0"/>
              <a:t>2022-01-12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FE6D2A-C879-4080-8FB8-1B7DF8BA8F0D}"/>
              </a:ext>
            </a:extLst>
          </p:cNvPr>
          <p:cNvSpPr txBox="1">
            <a:spLocks/>
          </p:cNvSpPr>
          <p:nvPr/>
        </p:nvSpPr>
        <p:spPr>
          <a:xfrm>
            <a:off x="1371600" y="2307620"/>
            <a:ext cx="6400800" cy="109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Terms and Principles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926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Supervised Learning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78215-9EB8-4DF9-B807-D8E66A5F8F9F}"/>
              </a:ext>
            </a:extLst>
          </p:cNvPr>
          <p:cNvSpPr txBox="1"/>
          <p:nvPr/>
        </p:nvSpPr>
        <p:spPr>
          <a:xfrm>
            <a:off x="1427583" y="1180323"/>
            <a:ext cx="636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machine learning model learns the data using known labels and is then used to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new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14AB7-EA0A-4FEB-859E-3F28BDFE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897781"/>
            <a:ext cx="6667500" cy="2343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40F90-9880-4526-BF2E-5C637FE83165}"/>
              </a:ext>
            </a:extLst>
          </p:cNvPr>
          <p:cNvSpPr txBox="1"/>
          <p:nvPr/>
        </p:nvSpPr>
        <p:spPr>
          <a:xfrm>
            <a:off x="933061" y="4332672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 class or category an instance belongs to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9DEF6-39F2-4ED1-A079-ACEC1E0F7175}"/>
              </a:ext>
            </a:extLst>
          </p:cNvPr>
          <p:cNvSpPr txBox="1"/>
          <p:nvPr/>
        </p:nvSpPr>
        <p:spPr>
          <a:xfrm>
            <a:off x="933061" y="4724818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 set of data instances with labels that are used to learn the relationship between the input and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1D26F-C124-4D9A-8B6E-BAC8A0BF5B06}"/>
              </a:ext>
            </a:extLst>
          </p:cNvPr>
          <p:cNvSpPr txBox="1"/>
          <p:nvPr/>
        </p:nvSpPr>
        <p:spPr>
          <a:xfrm>
            <a:off x="933061" y="5358048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 set of unseen instances that are used to evaluate the performance of the trained model   </a:t>
            </a:r>
          </a:p>
        </p:txBody>
      </p:sp>
    </p:spTree>
    <p:extLst>
      <p:ext uri="{BB962C8B-B14F-4D97-AF65-F5344CB8AC3E}">
        <p14:creationId xmlns:p14="http://schemas.microsoft.com/office/powerpoint/2010/main" val="15150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Supervised Learning - Classification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5FA59-F834-457C-84BD-595A0F509805}"/>
              </a:ext>
            </a:extLst>
          </p:cNvPr>
          <p:cNvSpPr/>
          <p:nvPr/>
        </p:nvSpPr>
        <p:spPr>
          <a:xfrm>
            <a:off x="4450705" y="1110338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6FBA7-51C0-46DB-8407-CC764C4AE659}"/>
              </a:ext>
            </a:extLst>
          </p:cNvPr>
          <p:cNvCxnSpPr/>
          <p:nvPr/>
        </p:nvCxnSpPr>
        <p:spPr>
          <a:xfrm>
            <a:off x="3051114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CCF24-7C01-490B-9598-E37A898FAD2D}"/>
              </a:ext>
            </a:extLst>
          </p:cNvPr>
          <p:cNvCxnSpPr/>
          <p:nvPr/>
        </p:nvCxnSpPr>
        <p:spPr>
          <a:xfrm>
            <a:off x="5442856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D55358-F99B-4F7B-B953-D69A371CF53F}"/>
              </a:ext>
            </a:extLst>
          </p:cNvPr>
          <p:cNvSpPr/>
          <p:nvPr/>
        </p:nvSpPr>
        <p:spPr>
          <a:xfrm>
            <a:off x="1026368" y="1110338"/>
            <a:ext cx="1803922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input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B2BBBB-E037-44E0-882A-3235155F88CA}"/>
              </a:ext>
            </a:extLst>
          </p:cNvPr>
          <p:cNvSpPr/>
          <p:nvPr/>
        </p:nvSpPr>
        <p:spPr>
          <a:xfrm>
            <a:off x="6693159" y="1122777"/>
            <a:ext cx="1657739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5DBB0C-6974-4E53-BD32-3412D39C6EAD}"/>
                  </a:ext>
                </a:extLst>
              </p:cNvPr>
              <p:cNvSpPr txBox="1"/>
              <p:nvPr/>
            </p:nvSpPr>
            <p:spPr>
              <a:xfrm>
                <a:off x="933061" y="2518311"/>
                <a:ext cx="7352524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Classification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{category 0, category 1, category 2, …}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The model is trained to predict input x as one of the pre-defined categories, where the output is discrete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5DBB0C-6974-4E53-BD32-3412D39C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518311"/>
                <a:ext cx="7352524" cy="1000274"/>
              </a:xfrm>
              <a:prstGeom prst="rect">
                <a:avLst/>
              </a:prstGeom>
              <a:blipFill>
                <a:blip r:embed="rId2"/>
                <a:stretch>
                  <a:fillRect l="-663" t="-3049" b="-9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60E5875-72B5-4694-A944-36CE9FC81CAD}"/>
              </a:ext>
            </a:extLst>
          </p:cNvPr>
          <p:cNvSpPr txBox="1"/>
          <p:nvPr/>
        </p:nvSpPr>
        <p:spPr>
          <a:xfrm>
            <a:off x="1026368" y="3856953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spam classification (spam/regular), malware detection (malicious/benign), image classification (cat, dog, ….), human attribute inference such as gender, profession, political views, … </a:t>
            </a:r>
          </a:p>
        </p:txBody>
      </p:sp>
    </p:spTree>
    <p:extLst>
      <p:ext uri="{BB962C8B-B14F-4D97-AF65-F5344CB8AC3E}">
        <p14:creationId xmlns:p14="http://schemas.microsoft.com/office/powerpoint/2010/main" val="31694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Supervised Learning - Classification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5FA59-F834-457C-84BD-595A0F509805}"/>
              </a:ext>
            </a:extLst>
          </p:cNvPr>
          <p:cNvSpPr/>
          <p:nvPr/>
        </p:nvSpPr>
        <p:spPr>
          <a:xfrm>
            <a:off x="4450705" y="1110338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6FBA7-51C0-46DB-8407-CC764C4AE659}"/>
              </a:ext>
            </a:extLst>
          </p:cNvPr>
          <p:cNvCxnSpPr/>
          <p:nvPr/>
        </p:nvCxnSpPr>
        <p:spPr>
          <a:xfrm>
            <a:off x="3051114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CCF24-7C01-490B-9598-E37A898FAD2D}"/>
              </a:ext>
            </a:extLst>
          </p:cNvPr>
          <p:cNvCxnSpPr/>
          <p:nvPr/>
        </p:nvCxnSpPr>
        <p:spPr>
          <a:xfrm>
            <a:off x="5442856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D55358-F99B-4F7B-B953-D69A371CF53F}"/>
              </a:ext>
            </a:extLst>
          </p:cNvPr>
          <p:cNvSpPr/>
          <p:nvPr/>
        </p:nvSpPr>
        <p:spPr>
          <a:xfrm>
            <a:off x="1026368" y="1110338"/>
            <a:ext cx="1803922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input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B2BBBB-E037-44E0-882A-3235155F88CA}"/>
              </a:ext>
            </a:extLst>
          </p:cNvPr>
          <p:cNvSpPr/>
          <p:nvPr/>
        </p:nvSpPr>
        <p:spPr>
          <a:xfrm>
            <a:off x="6693159" y="1122777"/>
            <a:ext cx="1657739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5DBB0C-6974-4E53-BD32-3412D39C6EAD}"/>
                  </a:ext>
                </a:extLst>
              </p:cNvPr>
              <p:cNvSpPr txBox="1"/>
              <p:nvPr/>
            </p:nvSpPr>
            <p:spPr>
              <a:xfrm>
                <a:off x="933061" y="2518311"/>
                <a:ext cx="7352524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Binary classification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{+1, -1}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The simplest classification problem where the output is one of two possibilities (either yes or no)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5DBB0C-6974-4E53-BD32-3412D39C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518311"/>
                <a:ext cx="7352524" cy="1000274"/>
              </a:xfrm>
              <a:prstGeom prst="rect">
                <a:avLst/>
              </a:prstGeom>
              <a:blipFill>
                <a:blip r:embed="rId2"/>
                <a:stretch>
                  <a:fillRect l="-663" t="-3049" b="-9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0E5875-72B5-4694-A944-36CE9FC81CAD}"/>
                  </a:ext>
                </a:extLst>
              </p:cNvPr>
              <p:cNvSpPr txBox="1"/>
              <p:nvPr/>
            </p:nvSpPr>
            <p:spPr>
              <a:xfrm>
                <a:off x="1026368" y="3698330"/>
                <a:ext cx="7352524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Multi-class classification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{category 0, category 1, category 2, …}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The output is one of many categories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0E5875-72B5-4694-A944-36CE9FC81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8" y="3698330"/>
                <a:ext cx="7352524" cy="1000274"/>
              </a:xfrm>
              <a:prstGeom prst="rect">
                <a:avLst/>
              </a:prstGeom>
              <a:blipFill>
                <a:blip r:embed="rId3"/>
                <a:stretch>
                  <a:fillRect l="-517" t="-3750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422EDEA-F085-406D-9E58-ECE5E9736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14" y="4935972"/>
            <a:ext cx="863249" cy="7089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6CD896-CCEB-4090-9A01-9F5843631337}"/>
              </a:ext>
            </a:extLst>
          </p:cNvPr>
          <p:cNvCxnSpPr>
            <a:cxnSpLocks/>
          </p:cNvCxnSpPr>
          <p:nvPr/>
        </p:nvCxnSpPr>
        <p:spPr>
          <a:xfrm>
            <a:off x="3694926" y="5290462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801217A-C863-42B2-A7AF-B33F889855B2}"/>
              </a:ext>
            </a:extLst>
          </p:cNvPr>
          <p:cNvSpPr/>
          <p:nvPr/>
        </p:nvSpPr>
        <p:spPr>
          <a:xfrm>
            <a:off x="4183222" y="4830607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BD406-A8A3-48D1-B4CE-CAEEE0444EB1}"/>
              </a:ext>
            </a:extLst>
          </p:cNvPr>
          <p:cNvCxnSpPr>
            <a:cxnSpLocks/>
          </p:cNvCxnSpPr>
          <p:nvPr/>
        </p:nvCxnSpPr>
        <p:spPr>
          <a:xfrm>
            <a:off x="4948341" y="5290462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0717F89-74CD-4B11-8684-2F9E32AF5626}"/>
              </a:ext>
            </a:extLst>
          </p:cNvPr>
          <p:cNvSpPr/>
          <p:nvPr/>
        </p:nvSpPr>
        <p:spPr>
          <a:xfrm>
            <a:off x="5361993" y="4821275"/>
            <a:ext cx="671805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42746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Supervised Learning - Regression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5FA59-F834-457C-84BD-595A0F509805}"/>
              </a:ext>
            </a:extLst>
          </p:cNvPr>
          <p:cNvSpPr/>
          <p:nvPr/>
        </p:nvSpPr>
        <p:spPr>
          <a:xfrm>
            <a:off x="4450705" y="1110338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6FBA7-51C0-46DB-8407-CC764C4AE659}"/>
              </a:ext>
            </a:extLst>
          </p:cNvPr>
          <p:cNvCxnSpPr/>
          <p:nvPr/>
        </p:nvCxnSpPr>
        <p:spPr>
          <a:xfrm>
            <a:off x="3051114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CCF24-7C01-490B-9598-E37A898FAD2D}"/>
              </a:ext>
            </a:extLst>
          </p:cNvPr>
          <p:cNvCxnSpPr/>
          <p:nvPr/>
        </p:nvCxnSpPr>
        <p:spPr>
          <a:xfrm>
            <a:off x="5442856" y="1567538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D55358-F99B-4F7B-B953-D69A371CF53F}"/>
              </a:ext>
            </a:extLst>
          </p:cNvPr>
          <p:cNvSpPr/>
          <p:nvPr/>
        </p:nvSpPr>
        <p:spPr>
          <a:xfrm>
            <a:off x="1026368" y="1110338"/>
            <a:ext cx="1803922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input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B2BBBB-E037-44E0-882A-3235155F88CA}"/>
              </a:ext>
            </a:extLst>
          </p:cNvPr>
          <p:cNvSpPr/>
          <p:nvPr/>
        </p:nvSpPr>
        <p:spPr>
          <a:xfrm>
            <a:off x="6693159" y="1122777"/>
            <a:ext cx="1657739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A4C34-1967-494E-B789-034EB1B7D816}"/>
                  </a:ext>
                </a:extLst>
              </p:cNvPr>
              <p:cNvSpPr txBox="1"/>
              <p:nvPr/>
            </p:nvSpPr>
            <p:spPr>
              <a:xfrm>
                <a:off x="933061" y="2184507"/>
                <a:ext cx="7352524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Regression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The model is trained to predict input x into a real number (numeric value) in the continuous value space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A4C34-1967-494E-B789-034EB1B7D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184507"/>
                <a:ext cx="7352524" cy="1000274"/>
              </a:xfrm>
              <a:prstGeom prst="rect">
                <a:avLst/>
              </a:prstGeom>
              <a:blipFill>
                <a:blip r:embed="rId2"/>
                <a:stretch>
                  <a:fillRect l="-663" t="-3049" b="-9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8A7E342-6E4D-4B4F-B2FB-9FA54685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88" y="3311395"/>
            <a:ext cx="4523910" cy="2409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6B680-1317-48BB-AE9B-C0CEEFA0A570}"/>
              </a:ext>
            </a:extLst>
          </p:cNvPr>
          <p:cNvSpPr txBox="1"/>
          <p:nvPr/>
        </p:nvSpPr>
        <p:spPr>
          <a:xfrm>
            <a:off x="933061" y="3205820"/>
            <a:ext cx="316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given the location and built year, predict the house price </a:t>
            </a:r>
          </a:p>
        </p:txBody>
      </p:sp>
    </p:spTree>
    <p:extLst>
      <p:ext uri="{BB962C8B-B14F-4D97-AF65-F5344CB8AC3E}">
        <p14:creationId xmlns:p14="http://schemas.microsoft.com/office/powerpoint/2010/main" val="20745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Supervised Learning – Other Prediction Tasks 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A4C34-1967-494E-B789-034EB1B7D816}"/>
                  </a:ext>
                </a:extLst>
              </p:cNvPr>
              <p:cNvSpPr txBox="1"/>
              <p:nvPr/>
            </p:nvSpPr>
            <p:spPr>
              <a:xfrm>
                <a:off x="933061" y="1130145"/>
                <a:ext cx="7352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Ranking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permutation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A4C34-1967-494E-B789-034EB1B7D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1130145"/>
                <a:ext cx="7352524" cy="369332"/>
              </a:xfrm>
              <a:prstGeom prst="rect">
                <a:avLst/>
              </a:prstGeom>
              <a:blipFill>
                <a:blip r:embed="rId2"/>
                <a:stretch>
                  <a:fillRect l="-4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56C06-BA5A-4A7A-A0BD-6D051D1FFE98}"/>
              </a:ext>
            </a:extLst>
          </p:cNvPr>
          <p:cNvCxnSpPr>
            <a:cxnSpLocks/>
          </p:cNvCxnSpPr>
          <p:nvPr/>
        </p:nvCxnSpPr>
        <p:spPr>
          <a:xfrm>
            <a:off x="3956183" y="2053881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7C9F0-420D-4869-A411-A5B54EEF5D25}"/>
              </a:ext>
            </a:extLst>
          </p:cNvPr>
          <p:cNvSpPr/>
          <p:nvPr/>
        </p:nvSpPr>
        <p:spPr>
          <a:xfrm>
            <a:off x="4444479" y="1594026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3E2690-92ED-4EB3-B7B8-F6A22A5A34B2}"/>
              </a:ext>
            </a:extLst>
          </p:cNvPr>
          <p:cNvCxnSpPr>
            <a:cxnSpLocks/>
          </p:cNvCxnSpPr>
          <p:nvPr/>
        </p:nvCxnSpPr>
        <p:spPr>
          <a:xfrm>
            <a:off x="5209598" y="2053881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8EA13-CA79-463C-8D4B-2796679537D2}"/>
              </a:ext>
            </a:extLst>
          </p:cNvPr>
          <p:cNvSpPr/>
          <p:nvPr/>
        </p:nvSpPr>
        <p:spPr>
          <a:xfrm>
            <a:off x="5623250" y="1584694"/>
            <a:ext cx="987487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2,4,3,1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043DD3-37D6-416F-A5AC-B40DBF86F5B1}"/>
              </a:ext>
            </a:extLst>
          </p:cNvPr>
          <p:cNvSpPr/>
          <p:nvPr/>
        </p:nvSpPr>
        <p:spPr>
          <a:xfrm>
            <a:off x="2919719" y="1594026"/>
            <a:ext cx="987487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1,2,3,4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7BEE8-BB10-4E77-8120-54E65E1E0879}"/>
                  </a:ext>
                </a:extLst>
              </p:cNvPr>
              <p:cNvSpPr txBox="1"/>
              <p:nvPr/>
            </p:nvSpPr>
            <p:spPr>
              <a:xfrm>
                <a:off x="933061" y="2712574"/>
                <a:ext cx="7352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Structure prediction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object which is built from parts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37BEE8-BB10-4E77-8120-54E65E1E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712574"/>
                <a:ext cx="7352524" cy="369332"/>
              </a:xfrm>
              <a:prstGeom prst="rect">
                <a:avLst/>
              </a:prstGeom>
              <a:blipFill>
                <a:blip r:embed="rId3"/>
                <a:stretch>
                  <a:fillRect l="-49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D9F7C1-A738-4DD9-B70D-BFB762E7517C}"/>
              </a:ext>
            </a:extLst>
          </p:cNvPr>
          <p:cNvCxnSpPr>
            <a:cxnSpLocks/>
          </p:cNvCxnSpPr>
          <p:nvPr/>
        </p:nvCxnSpPr>
        <p:spPr>
          <a:xfrm>
            <a:off x="3956183" y="3636310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AF1F2-4A8D-4530-AF65-4AA076FA545C}"/>
              </a:ext>
            </a:extLst>
          </p:cNvPr>
          <p:cNvSpPr/>
          <p:nvPr/>
        </p:nvSpPr>
        <p:spPr>
          <a:xfrm>
            <a:off x="4444479" y="3176455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D977B-29D3-4DAE-A8B2-BD1681779B87}"/>
              </a:ext>
            </a:extLst>
          </p:cNvPr>
          <p:cNvCxnSpPr>
            <a:cxnSpLocks/>
          </p:cNvCxnSpPr>
          <p:nvPr/>
        </p:nvCxnSpPr>
        <p:spPr>
          <a:xfrm>
            <a:off x="5209598" y="3636310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C8F9F-BBD9-4B4B-8242-650B2D119821}"/>
              </a:ext>
            </a:extLst>
          </p:cNvPr>
          <p:cNvSpPr/>
          <p:nvPr/>
        </p:nvSpPr>
        <p:spPr>
          <a:xfrm>
            <a:off x="5623249" y="3167123"/>
            <a:ext cx="1701281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two three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00DA0-3531-4BC7-AB44-3EBF979A206A}"/>
              </a:ext>
            </a:extLst>
          </p:cNvPr>
          <p:cNvSpPr/>
          <p:nvPr/>
        </p:nvSpPr>
        <p:spPr>
          <a:xfrm>
            <a:off x="2369977" y="3176455"/>
            <a:ext cx="1537230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dos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20D9E-2D73-4DA5-B550-A509C276C751}"/>
                  </a:ext>
                </a:extLst>
              </p:cNvPr>
              <p:cNvSpPr txBox="1"/>
              <p:nvPr/>
            </p:nvSpPr>
            <p:spPr>
              <a:xfrm>
                <a:off x="933060" y="4393083"/>
                <a:ext cx="73525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Recommender system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one or more items that best satisfy a specific condition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20D9E-2D73-4DA5-B550-A509C276C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0" y="4393083"/>
                <a:ext cx="7352524" cy="646331"/>
              </a:xfrm>
              <a:prstGeom prst="rect">
                <a:avLst/>
              </a:prstGeom>
              <a:blipFill>
                <a:blip r:embed="rId4"/>
                <a:stretch>
                  <a:fillRect l="-49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6DBA5A-AF54-46F1-8E1A-770C1C7C91A7}"/>
              </a:ext>
            </a:extLst>
          </p:cNvPr>
          <p:cNvCxnSpPr>
            <a:cxnSpLocks/>
          </p:cNvCxnSpPr>
          <p:nvPr/>
        </p:nvCxnSpPr>
        <p:spPr>
          <a:xfrm>
            <a:off x="3956182" y="5316819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118073-2E54-4831-B9C2-248742D82AF8}"/>
              </a:ext>
            </a:extLst>
          </p:cNvPr>
          <p:cNvSpPr/>
          <p:nvPr/>
        </p:nvSpPr>
        <p:spPr>
          <a:xfrm>
            <a:off x="4444478" y="4856964"/>
            <a:ext cx="671804" cy="93306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DF7D4C-E0CE-49C8-8DF1-5A7E294D1F74}"/>
              </a:ext>
            </a:extLst>
          </p:cNvPr>
          <p:cNvCxnSpPr>
            <a:cxnSpLocks/>
          </p:cNvCxnSpPr>
          <p:nvPr/>
        </p:nvCxnSpPr>
        <p:spPr>
          <a:xfrm>
            <a:off x="5209597" y="5316819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13430DA-5CF5-425A-8989-28978E6309DD}"/>
              </a:ext>
            </a:extLst>
          </p:cNvPr>
          <p:cNvSpPr/>
          <p:nvPr/>
        </p:nvSpPr>
        <p:spPr>
          <a:xfrm>
            <a:off x="5623248" y="4847632"/>
            <a:ext cx="2587692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for users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1ECFFB-87B2-4805-AF1F-CAEF4AD87BF1}"/>
              </a:ext>
            </a:extLst>
          </p:cNvPr>
          <p:cNvSpPr/>
          <p:nvPr/>
        </p:nvSpPr>
        <p:spPr>
          <a:xfrm>
            <a:off x="933059" y="4856964"/>
            <a:ext cx="2974147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activities in Amazon</a:t>
            </a:r>
          </a:p>
        </p:txBody>
      </p:sp>
    </p:spTree>
    <p:extLst>
      <p:ext uri="{BB962C8B-B14F-4D97-AF65-F5344CB8AC3E}">
        <p14:creationId xmlns:p14="http://schemas.microsoft.com/office/powerpoint/2010/main" val="32653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8" grpId="0"/>
      <p:bldP spid="19" grpId="0"/>
      <p:bldP spid="20" grpId="0"/>
      <p:bldP spid="22" grpId="0" animBg="1"/>
      <p:bldP spid="24" grpId="0"/>
      <p:bldP spid="25" grpId="0"/>
      <p:bldP spid="26" grpId="0"/>
      <p:bldP spid="28" grpId="0" animBg="1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Unsupervised Learning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78215-9EB8-4DF9-B807-D8E66A5F8F9F}"/>
              </a:ext>
            </a:extLst>
          </p:cNvPr>
          <p:cNvSpPr txBox="1"/>
          <p:nvPr/>
        </p:nvSpPr>
        <p:spPr>
          <a:xfrm>
            <a:off x="1123560" y="1180323"/>
            <a:ext cx="694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machine learning model groups the data into different categories using feature distribution without any labels to help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14AB7-EA0A-4FEB-859E-3F28BDFE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8250" y="1964402"/>
            <a:ext cx="6667500" cy="2209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40F90-9880-4526-BF2E-5C637FE83165}"/>
              </a:ext>
            </a:extLst>
          </p:cNvPr>
          <p:cNvSpPr txBox="1"/>
          <p:nvPr/>
        </p:nvSpPr>
        <p:spPr>
          <a:xfrm>
            <a:off x="933061" y="4332672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is trained by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the distance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the training samples’ feature spaces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1D26F-C124-4D9A-8B6E-BAC8A0BF5B06}"/>
              </a:ext>
            </a:extLst>
          </p:cNvPr>
          <p:cNvSpPr txBox="1"/>
          <p:nvPr/>
        </p:nvSpPr>
        <p:spPr>
          <a:xfrm>
            <a:off x="933061" y="4979003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group of the test data is generally decided by the closest distance between the test data and the samples in each group    </a:t>
            </a:r>
          </a:p>
        </p:txBody>
      </p:sp>
    </p:spTree>
    <p:extLst>
      <p:ext uri="{BB962C8B-B14F-4D97-AF65-F5344CB8AC3E}">
        <p14:creationId xmlns:p14="http://schemas.microsoft.com/office/powerpoint/2010/main" val="35225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Unsupervised Learning - Clustering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BE4FC-702F-42EA-8A35-E55ABE3CEE99}"/>
              </a:ext>
            </a:extLst>
          </p:cNvPr>
          <p:cNvSpPr txBox="1"/>
          <p:nvPr/>
        </p:nvSpPr>
        <p:spPr>
          <a:xfrm>
            <a:off x="933061" y="1296001"/>
            <a:ext cx="73525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identify the similarities between objects and group the objects according to the characteristics in common and differentiate them from other groups of objects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Groups are called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24686-DF1E-4DAA-AA70-6627D5D9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15" y="2641341"/>
            <a:ext cx="6686550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817ED-F6F4-42C6-9FA2-6C65358E0FA9}"/>
              </a:ext>
            </a:extLst>
          </p:cNvPr>
          <p:cNvSpPr txBox="1"/>
          <p:nvPr/>
        </p:nvSpPr>
        <p:spPr>
          <a:xfrm>
            <a:off x="933061" y="4957934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Clustering is used in projects for companies that want to find common aspects within their customers </a:t>
            </a:r>
          </a:p>
        </p:txBody>
      </p:sp>
    </p:spTree>
    <p:extLst>
      <p:ext uri="{BB962C8B-B14F-4D97-AF65-F5344CB8AC3E}">
        <p14:creationId xmlns:p14="http://schemas.microsoft.com/office/powerpoint/2010/main" val="95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Unsupervised Learning – Anomaly Detection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BE4FC-702F-42EA-8A35-E55ABE3CEE99}"/>
              </a:ext>
            </a:extLst>
          </p:cNvPr>
          <p:cNvSpPr txBox="1"/>
          <p:nvPr/>
        </p:nvSpPr>
        <p:spPr>
          <a:xfrm>
            <a:off x="933061" y="1296001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identifies data points, events, and/or observations that deviate from a dataset's normal behavior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24686-DF1E-4DAA-AA70-6627D5D9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5845" y="2132824"/>
            <a:ext cx="5806956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817ED-F6F4-42C6-9FA2-6C65358E0FA9}"/>
              </a:ext>
            </a:extLst>
          </p:cNvPr>
          <p:cNvSpPr txBox="1"/>
          <p:nvPr/>
        </p:nvSpPr>
        <p:spPr>
          <a:xfrm>
            <a:off x="933061" y="4634768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detecting unusual credit card transactions to prevent fraud, catching manufacturing defects, or automatically removing outliers from a dataset before feeding it to another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5271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Workflow of Supervised Machine Learning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Understanding the machine learning workflow - Machine Learning for OpenCV  [Book]">
            <a:extLst>
              <a:ext uri="{FF2B5EF4-FFF2-40B4-BE49-F238E27FC236}">
                <a16:creationId xmlns:a16="http://schemas.microsoft.com/office/drawing/2014/main" id="{5D97FCE6-BF37-436B-9226-A8D3FF55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22" y="949844"/>
            <a:ext cx="6668955" cy="40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62FB1-B3EA-46B6-B0D6-850F91082F28}"/>
              </a:ext>
            </a:extLst>
          </p:cNvPr>
          <p:cNvSpPr txBox="1"/>
          <p:nvPr/>
        </p:nvSpPr>
        <p:spPr>
          <a:xfrm>
            <a:off x="363894" y="5114730"/>
            <a:ext cx="3760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representation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represent the input data x in terms of something that the computer can understand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F5FF8-8EF5-44D2-BB69-0AC71F1FC456}"/>
              </a:ext>
            </a:extLst>
          </p:cNvPr>
          <p:cNvSpPr txBox="1"/>
          <p:nvPr/>
        </p:nvSpPr>
        <p:spPr>
          <a:xfrm>
            <a:off x="4444482" y="5110054"/>
            <a:ext cx="3760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search for the optimal settings/parameters that give the model with the best evaluation performance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9EEB9-0711-4D74-88E2-CC221373A4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244013" y="2668555"/>
            <a:ext cx="1254967" cy="2446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C8FB3-12E0-4CF7-8024-4B507ECF5DF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299789" y="2509936"/>
            <a:ext cx="1024812" cy="2600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7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Feature Representation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56C31-FC03-47B6-8B65-10135F2B3BE3}"/>
              </a:ext>
            </a:extLst>
          </p:cNvPr>
          <p:cNvSpPr txBox="1"/>
          <p:nvPr/>
        </p:nvSpPr>
        <p:spPr>
          <a:xfrm>
            <a:off x="1026368" y="1596675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448CD-F6E6-4403-94B2-E6DCF4CA15CE}"/>
              </a:ext>
            </a:extLst>
          </p:cNvPr>
          <p:cNvSpPr/>
          <p:nvPr/>
        </p:nvSpPr>
        <p:spPr>
          <a:xfrm>
            <a:off x="2472610" y="1130145"/>
            <a:ext cx="2836505" cy="145443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Chris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Daniel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Next course offering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 Daniel,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you please send the outline for the next course offering? Thanks! -- Chris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53585A-1107-4995-8A99-B6C79585B689}"/>
              </a:ext>
            </a:extLst>
          </p:cNvPr>
          <p:cNvCxnSpPr>
            <a:cxnSpLocks/>
          </p:cNvCxnSpPr>
          <p:nvPr/>
        </p:nvCxnSpPr>
        <p:spPr>
          <a:xfrm>
            <a:off x="5484067" y="1838700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915899-F00A-4569-BA09-9AE7FB6C9023}"/>
              </a:ext>
            </a:extLst>
          </p:cNvPr>
          <p:cNvSpPr/>
          <p:nvPr/>
        </p:nvSpPr>
        <p:spPr>
          <a:xfrm>
            <a:off x="5916381" y="1369513"/>
            <a:ext cx="2133600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list of words with their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FF29F-99B9-4188-8F11-49899D0BCEAA}"/>
              </a:ext>
            </a:extLst>
          </p:cNvPr>
          <p:cNvSpPr txBox="1"/>
          <p:nvPr/>
        </p:nvSpPr>
        <p:spPr>
          <a:xfrm>
            <a:off x="1026368" y="3260635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15ABF7-957B-4113-B89D-A14B5CC686DC}"/>
              </a:ext>
            </a:extLst>
          </p:cNvPr>
          <p:cNvCxnSpPr>
            <a:cxnSpLocks/>
          </p:cNvCxnSpPr>
          <p:nvPr/>
        </p:nvCxnSpPr>
        <p:spPr>
          <a:xfrm>
            <a:off x="5484067" y="3502660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4231F-B6A4-4095-A435-EAA908A039F1}"/>
              </a:ext>
            </a:extLst>
          </p:cNvPr>
          <p:cNvSpPr/>
          <p:nvPr/>
        </p:nvSpPr>
        <p:spPr>
          <a:xfrm>
            <a:off x="5916381" y="3033473"/>
            <a:ext cx="2133600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matrix of color values (pixels)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135F3C-C129-440F-8095-2EDB624A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49" y="2652359"/>
            <a:ext cx="2061098" cy="1700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9AD86-0F86-4C21-B6A9-F4A7A4DFFE04}"/>
              </a:ext>
            </a:extLst>
          </p:cNvPr>
          <p:cNvSpPr txBox="1"/>
          <p:nvPr/>
        </p:nvSpPr>
        <p:spPr>
          <a:xfrm>
            <a:off x="1026368" y="5113637"/>
            <a:ext cx="197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creatures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CBC854-DF54-4768-8145-DC5FB137E6D9}"/>
              </a:ext>
            </a:extLst>
          </p:cNvPr>
          <p:cNvCxnSpPr>
            <a:cxnSpLocks/>
          </p:cNvCxnSpPr>
          <p:nvPr/>
        </p:nvCxnSpPr>
        <p:spPr>
          <a:xfrm>
            <a:off x="5484067" y="5355662"/>
            <a:ext cx="373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6FA8C6-2506-40A1-9539-84C8EE1B9727}"/>
              </a:ext>
            </a:extLst>
          </p:cNvPr>
          <p:cNvSpPr/>
          <p:nvPr/>
        </p:nvSpPr>
        <p:spPr>
          <a:xfrm>
            <a:off x="5916381" y="4886475"/>
            <a:ext cx="2975692" cy="9330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attribute values (dorsal fin? Stripes? Color, and Length)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60612C-6AA2-4DDE-9FDA-EA565A93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4949" y="4840387"/>
            <a:ext cx="2061098" cy="10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Roadmap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78B5E-C42E-5C43-809F-E98FA88B51D8}"/>
              </a:ext>
            </a:extLst>
          </p:cNvPr>
          <p:cNvSpPr txBox="1"/>
          <p:nvPr/>
        </p:nvSpPr>
        <p:spPr>
          <a:xfrm>
            <a:off x="457200" y="1265644"/>
            <a:ext cx="8229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use machine learning?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types of machine learning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 of supervised machine learning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representation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1112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Feature Representation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6386" name="Picture 2" descr="python visualization (case) fruit classification (banana and Apple war)">
            <a:extLst>
              <a:ext uri="{FF2B5EF4-FFF2-40B4-BE49-F238E27FC236}">
                <a16:creationId xmlns:a16="http://schemas.microsoft.com/office/drawing/2014/main" id="{FC4B1684-0BA4-45BA-9025-0B8B9BA20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2" b="15448"/>
          <a:stretch/>
        </p:blipFill>
        <p:spPr bwMode="auto">
          <a:xfrm>
            <a:off x="681135" y="1736521"/>
            <a:ext cx="3097761" cy="311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E6E76D-97D9-415B-9A66-474E79703D05}"/>
              </a:ext>
            </a:extLst>
          </p:cNvPr>
          <p:cNvSpPr/>
          <p:nvPr/>
        </p:nvSpPr>
        <p:spPr>
          <a:xfrm>
            <a:off x="1820241" y="1176262"/>
            <a:ext cx="922958" cy="567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7D5CB-6DC3-412F-8817-277EAC466B49}"/>
              </a:ext>
            </a:extLst>
          </p:cNvPr>
          <p:cNvSpPr/>
          <p:nvPr/>
        </p:nvSpPr>
        <p:spPr>
          <a:xfrm>
            <a:off x="1857565" y="4650360"/>
            <a:ext cx="922958" cy="567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94455B-AC4A-45C1-9245-04B700A500CA}"/>
              </a:ext>
            </a:extLst>
          </p:cNvPr>
          <p:cNvSpPr/>
          <p:nvPr/>
        </p:nvSpPr>
        <p:spPr>
          <a:xfrm>
            <a:off x="397713" y="4650359"/>
            <a:ext cx="922958" cy="567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CC67E93-DC50-45D3-B15F-0BD5EA1165A9}"/>
              </a:ext>
            </a:extLst>
          </p:cNvPr>
          <p:cNvSpPr/>
          <p:nvPr/>
        </p:nvSpPr>
        <p:spPr>
          <a:xfrm>
            <a:off x="4072809" y="1868091"/>
            <a:ext cx="541175" cy="4711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420BC10A-6DEB-4B5A-BFDE-5C19C70F4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54627"/>
              </p:ext>
            </p:extLst>
          </p:nvPr>
        </p:nvGraphicFramePr>
        <p:xfrm>
          <a:off x="4786600" y="1732849"/>
          <a:ext cx="39717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2933">
                  <a:extLst>
                    <a:ext uri="{9D8B030D-6E8A-4147-A177-3AD203B41FA5}">
                      <a16:colId xmlns:a16="http://schemas.microsoft.com/office/drawing/2014/main" val="56817297"/>
                    </a:ext>
                  </a:extLst>
                </a:gridCol>
                <a:gridCol w="992933">
                  <a:extLst>
                    <a:ext uri="{9D8B030D-6E8A-4147-A177-3AD203B41FA5}">
                      <a16:colId xmlns:a16="http://schemas.microsoft.com/office/drawing/2014/main" val="2406735819"/>
                    </a:ext>
                  </a:extLst>
                </a:gridCol>
                <a:gridCol w="992933">
                  <a:extLst>
                    <a:ext uri="{9D8B030D-6E8A-4147-A177-3AD203B41FA5}">
                      <a16:colId xmlns:a16="http://schemas.microsoft.com/office/drawing/2014/main" val="2534970275"/>
                    </a:ext>
                  </a:extLst>
                </a:gridCol>
                <a:gridCol w="992933">
                  <a:extLst>
                    <a:ext uri="{9D8B030D-6E8A-4147-A177-3AD203B41FA5}">
                      <a16:colId xmlns:a16="http://schemas.microsoft.com/office/drawing/2014/main" val="4175312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26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89000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CFD4E59C-C51C-48DE-83F0-9D52264EC4C5}"/>
              </a:ext>
            </a:extLst>
          </p:cNvPr>
          <p:cNvSpPr/>
          <p:nvPr/>
        </p:nvSpPr>
        <p:spPr>
          <a:xfrm rot="16200000">
            <a:off x="77945" y="2909688"/>
            <a:ext cx="922958" cy="567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F7C75-B032-4B3F-8C42-8DB1AF715EE3}"/>
              </a:ext>
            </a:extLst>
          </p:cNvPr>
          <p:cNvSpPr/>
          <p:nvPr/>
        </p:nvSpPr>
        <p:spPr>
          <a:xfrm>
            <a:off x="5365106" y="1258636"/>
            <a:ext cx="2708217" cy="41459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vector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38D311F-6106-4504-A3E3-C2ECF0067E35}"/>
              </a:ext>
            </a:extLst>
          </p:cNvPr>
          <p:cNvSpPr/>
          <p:nvPr/>
        </p:nvSpPr>
        <p:spPr>
          <a:xfrm rot="5400000">
            <a:off x="6448626" y="2749237"/>
            <a:ext cx="541175" cy="4711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99C159-C95D-4FAA-B73E-667339BB40D8}"/>
              </a:ext>
            </a:extLst>
          </p:cNvPr>
          <p:cNvSpPr/>
          <p:nvPr/>
        </p:nvSpPr>
        <p:spPr>
          <a:xfrm>
            <a:off x="6383311" y="3446711"/>
            <a:ext cx="671804" cy="54117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5858CB1-5C40-4FFC-8B1F-5A368A2D52C4}"/>
              </a:ext>
            </a:extLst>
          </p:cNvPr>
          <p:cNvSpPr/>
          <p:nvPr/>
        </p:nvSpPr>
        <p:spPr>
          <a:xfrm rot="5400000">
            <a:off x="6448626" y="4176911"/>
            <a:ext cx="541175" cy="4711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BA1640-3B3E-4D35-AEA5-8C1AA918EC72}"/>
              </a:ext>
            </a:extLst>
          </p:cNvPr>
          <p:cNvSpPr/>
          <p:nvPr/>
        </p:nvSpPr>
        <p:spPr>
          <a:xfrm>
            <a:off x="5940488" y="4709762"/>
            <a:ext cx="1663956" cy="567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apple</a:t>
            </a:r>
          </a:p>
        </p:txBody>
      </p:sp>
    </p:spTree>
    <p:extLst>
      <p:ext uri="{BB962C8B-B14F-4D97-AF65-F5344CB8AC3E}">
        <p14:creationId xmlns:p14="http://schemas.microsoft.com/office/powerpoint/2010/main" val="2435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7CFA83-912C-944E-80F0-0F1A6C97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7329"/>
            <a:ext cx="8229600" cy="56750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26937"/>
                </a:solidFill>
              </a:rPr>
              <a:t>Linear Classification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1302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Linear Classification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BA057-71BA-4EF2-8D62-9425BB900C8D}"/>
              </a:ext>
            </a:extLst>
          </p:cNvPr>
          <p:cNvSpPr txBox="1"/>
          <p:nvPr/>
        </p:nvSpPr>
        <p:spPr>
          <a:xfrm>
            <a:off x="933061" y="1296001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task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predict y, whether a string x is an email address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0A5ED-E00D-4C16-8BC3-B86D70DC683E}"/>
              </a:ext>
            </a:extLst>
          </p:cNvPr>
          <p:cNvSpPr txBox="1"/>
          <p:nvPr/>
        </p:nvSpPr>
        <p:spPr>
          <a:xfrm>
            <a:off x="933061" y="1896271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what features of x might be relevant for predicting 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6C5A6-CFBF-4917-B2C5-52F8DC1B842A}"/>
              </a:ext>
            </a:extLst>
          </p:cNvPr>
          <p:cNvSpPr txBox="1"/>
          <p:nvPr/>
        </p:nvSpPr>
        <p:spPr>
          <a:xfrm>
            <a:off x="1114226" y="4059264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abc@gmail.com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074822-C9DE-4341-9E26-5D006A60B4AF}"/>
              </a:ext>
            </a:extLst>
          </p:cNvPr>
          <p:cNvSpPr/>
          <p:nvPr/>
        </p:nvSpPr>
        <p:spPr>
          <a:xfrm>
            <a:off x="3699584" y="4034949"/>
            <a:ext cx="541175" cy="4711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399D9-5151-4D26-892B-03FC10BEA166}"/>
              </a:ext>
            </a:extLst>
          </p:cNvPr>
          <p:cNvSpPr/>
          <p:nvPr/>
        </p:nvSpPr>
        <p:spPr>
          <a:xfrm>
            <a:off x="4858135" y="3543331"/>
            <a:ext cx="2836505" cy="15045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&gt; 10                                         1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FracOfAlpha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0.85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Contains_@     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EndsWith_.com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EndsWith_.org                                    0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3553E-AE0E-47B0-BD5B-5E75DA2200A8}"/>
              </a:ext>
            </a:extLst>
          </p:cNvPr>
          <p:cNvSpPr txBox="1"/>
          <p:nvPr/>
        </p:nvSpPr>
        <p:spPr>
          <a:xfrm>
            <a:off x="933061" y="2507531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extraction/representation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given input x, output a set of feature name and feature value pairs </a:t>
            </a:r>
          </a:p>
        </p:txBody>
      </p:sp>
    </p:spTree>
    <p:extLst>
      <p:ext uri="{BB962C8B-B14F-4D97-AF65-F5344CB8AC3E}">
        <p14:creationId xmlns:p14="http://schemas.microsoft.com/office/powerpoint/2010/main" val="8938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Feature Vector Notation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BA057-71BA-4EF2-8D62-9425BB900C8D}"/>
              </a:ext>
            </a:extLst>
          </p:cNvPr>
          <p:cNvSpPr txBox="1"/>
          <p:nvPr/>
        </p:nvSpPr>
        <p:spPr>
          <a:xfrm>
            <a:off x="933061" y="1296001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Mathematically, feature vector doesn’t need feature names but values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074822-C9DE-4341-9E26-5D006A60B4AF}"/>
              </a:ext>
            </a:extLst>
          </p:cNvPr>
          <p:cNvSpPr/>
          <p:nvPr/>
        </p:nvSpPr>
        <p:spPr>
          <a:xfrm>
            <a:off x="5013654" y="2515844"/>
            <a:ext cx="541175" cy="4711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399D9-5151-4D26-892B-03FC10BEA166}"/>
              </a:ext>
            </a:extLst>
          </p:cNvPr>
          <p:cNvSpPr/>
          <p:nvPr/>
        </p:nvSpPr>
        <p:spPr>
          <a:xfrm>
            <a:off x="1810140" y="1999177"/>
            <a:ext cx="2836505" cy="15045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&gt; 10                                         1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FracOfAlpha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0.85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Contains_@     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EndsWith_.com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EndsWith_.org                                    0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B8C5D851-7351-4F5B-9159-DDF46DF85B96}"/>
              </a:ext>
            </a:extLst>
          </p:cNvPr>
          <p:cNvSpPr/>
          <p:nvPr/>
        </p:nvSpPr>
        <p:spPr>
          <a:xfrm>
            <a:off x="5946715" y="1999177"/>
            <a:ext cx="718457" cy="1504530"/>
          </a:xfrm>
          <a:prstGeom prst="bracketPair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  <a:p>
            <a:pPr algn="ctr"/>
            <a:r>
              <a:rPr lang="en-US" sz="1400" dirty="0"/>
              <a:t>0.85</a:t>
            </a:r>
          </a:p>
          <a:p>
            <a:pPr algn="ctr"/>
            <a:r>
              <a:rPr lang="en-US" sz="1400" dirty="0"/>
              <a:t>1</a:t>
            </a:r>
          </a:p>
          <a:p>
            <a:pPr algn="ctr"/>
            <a:r>
              <a:rPr lang="en-US" sz="1400" dirty="0"/>
              <a:t>1</a:t>
            </a:r>
          </a:p>
          <a:p>
            <a:pPr algn="ctr"/>
            <a:r>
              <a:rPr lang="en-US" sz="1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2B90D4-1F8E-46C9-8D68-0CCEA0D2B8DA}"/>
                  </a:ext>
                </a:extLst>
              </p:cNvPr>
              <p:cNvSpPr txBox="1"/>
              <p:nvPr/>
            </p:nvSpPr>
            <p:spPr>
              <a:xfrm>
                <a:off x="895738" y="4116203"/>
                <a:ext cx="7352524" cy="108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 vector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for an input x, its feature vector is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Feature vector can be considered as a point in d-dimensional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2B90D4-1F8E-46C9-8D68-0CCEA0D2B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8" y="4116203"/>
                <a:ext cx="7352524" cy="1082156"/>
              </a:xfrm>
              <a:prstGeom prst="rect">
                <a:avLst/>
              </a:prstGeom>
              <a:blipFill>
                <a:blip r:embed="rId3"/>
                <a:stretch>
                  <a:fillRect l="-580" t="-2809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Weight Vector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399D9-5151-4D26-892B-03FC10BEA166}"/>
              </a:ext>
            </a:extLst>
          </p:cNvPr>
          <p:cNvSpPr/>
          <p:nvPr/>
        </p:nvSpPr>
        <p:spPr>
          <a:xfrm>
            <a:off x="2994047" y="3032333"/>
            <a:ext cx="2836505" cy="15045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&gt; 10                                    -1.2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FracOfAlpha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0.6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Contains_@                                        3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EndsWith_.com                                2.2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EndsWith_.org                                 1.4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C82E-31ED-41AA-9A16-E04F8905DBA3}"/>
                  </a:ext>
                </a:extLst>
              </p:cNvPr>
              <p:cNvSpPr txBox="1"/>
              <p:nvPr/>
            </p:nvSpPr>
            <p:spPr>
              <a:xfrm>
                <a:off x="895738" y="1146615"/>
                <a:ext cx="7352524" cy="138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 vector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for each feature j, have real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which represents contribution of feature j to the prediction 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Weight vector is of the same dimension as feature vector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C82E-31ED-41AA-9A16-E04F8905D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8" y="1146615"/>
                <a:ext cx="7352524" cy="1381468"/>
              </a:xfrm>
              <a:prstGeom prst="rect">
                <a:avLst/>
              </a:prstGeom>
              <a:blipFill>
                <a:blip r:embed="rId3"/>
                <a:stretch>
                  <a:fillRect l="-580" t="-2203" b="-6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625057B-6CAA-4A8D-85C8-564D033C717D}"/>
              </a:ext>
            </a:extLst>
          </p:cNvPr>
          <p:cNvSpPr txBox="1"/>
          <p:nvPr/>
        </p:nvSpPr>
        <p:spPr>
          <a:xfrm>
            <a:off x="3276551" y="4554303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vector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Linear Classification</a:t>
            </a: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399D9-5151-4D26-892B-03FC10BEA166}"/>
              </a:ext>
            </a:extLst>
          </p:cNvPr>
          <p:cNvSpPr/>
          <p:nvPr/>
        </p:nvSpPr>
        <p:spPr>
          <a:xfrm>
            <a:off x="1531007" y="1163703"/>
            <a:ext cx="2836505" cy="15045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&gt; 10                                    -1.2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FracOfAlpha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0.6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Contains_@                                        3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EndsWith_.com                                2.2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EndsWith_.org                                 1.4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C82E-31ED-41AA-9A16-E04F8905DBA3}"/>
                  </a:ext>
                </a:extLst>
              </p:cNvPr>
              <p:cNvSpPr txBox="1"/>
              <p:nvPr/>
            </p:nvSpPr>
            <p:spPr>
              <a:xfrm>
                <a:off x="895738" y="3481594"/>
                <a:ext cx="7352524" cy="112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 score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– weighted combination of feature values 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𝒘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C82E-31ED-41AA-9A16-E04F8905D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8" y="3481594"/>
                <a:ext cx="7352524" cy="1127103"/>
              </a:xfrm>
              <a:prstGeom prst="rect">
                <a:avLst/>
              </a:prstGeom>
              <a:blipFill>
                <a:blip r:embed="rId3"/>
                <a:stretch>
                  <a:fillRect l="-580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67110A0-3BE5-4233-A056-1C4EA0663344}"/>
              </a:ext>
            </a:extLst>
          </p:cNvPr>
          <p:cNvSpPr/>
          <p:nvPr/>
        </p:nvSpPr>
        <p:spPr>
          <a:xfrm>
            <a:off x="4705740" y="1181143"/>
            <a:ext cx="2836505" cy="15045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&gt; 10                                         1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FracOfAlpha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0.85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Contains_@     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EndsWith_.com                                   1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EndsWith_.org                                    0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5057B-6CAA-4A8D-85C8-564D033C717D}"/>
              </a:ext>
            </a:extLst>
          </p:cNvPr>
          <p:cNvSpPr txBox="1"/>
          <p:nvPr/>
        </p:nvSpPr>
        <p:spPr>
          <a:xfrm>
            <a:off x="1813511" y="2685673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vector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BC76C-153E-424F-A469-D341F390CBD7}"/>
              </a:ext>
            </a:extLst>
          </p:cNvPr>
          <p:cNvSpPr txBox="1"/>
          <p:nvPr/>
        </p:nvSpPr>
        <p:spPr>
          <a:xfrm>
            <a:off x="4985657" y="2685673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vector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5BBBCE-1120-419C-B243-35E96AA1C6FB}"/>
                  </a:ext>
                </a:extLst>
              </p:cNvPr>
              <p:cNvSpPr txBox="1"/>
              <p:nvPr/>
            </p:nvSpPr>
            <p:spPr>
              <a:xfrm>
                <a:off x="895738" y="4608697"/>
                <a:ext cx="735252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−1.2×1+0.6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0.85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2.2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+1.4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4.51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5BBBCE-1120-419C-B243-35E96AA1C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8" y="4608697"/>
                <a:ext cx="7352524" cy="800219"/>
              </a:xfrm>
              <a:prstGeom prst="rect">
                <a:avLst/>
              </a:prstGeom>
              <a:blipFill>
                <a:blip r:embed="rId4"/>
                <a:stretch>
                  <a:fillRect l="-580" t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0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AF299-F862-43F4-8159-F4AA1E2B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7A361-AE56-CD4A-B91B-4241634854C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F2E48-D243-42D3-B575-2D29F05BA725}"/>
              </a:ext>
            </a:extLst>
          </p:cNvPr>
          <p:cNvSpPr txBox="1">
            <a:spLocks/>
          </p:cNvSpPr>
          <p:nvPr/>
        </p:nvSpPr>
        <p:spPr>
          <a:xfrm>
            <a:off x="1286759" y="1220725"/>
            <a:ext cx="6400800" cy="2502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 Class</a:t>
            </a:r>
          </a:p>
          <a:p>
            <a:r>
              <a:rPr lang="en-US" dirty="0"/>
              <a:t>(2022-01-19)</a:t>
            </a:r>
          </a:p>
          <a:p>
            <a:r>
              <a:rPr lang="en-US" dirty="0"/>
              <a:t>Terms and Principles of Machine Learning - Continued</a:t>
            </a:r>
          </a:p>
        </p:txBody>
      </p:sp>
    </p:spTree>
    <p:extLst>
      <p:ext uri="{BB962C8B-B14F-4D97-AF65-F5344CB8AC3E}">
        <p14:creationId xmlns:p14="http://schemas.microsoft.com/office/powerpoint/2010/main" val="31421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What Is Machine Learning?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78B5E-C42E-5C43-809F-E98FA88B51D8}"/>
              </a:ext>
            </a:extLst>
          </p:cNvPr>
          <p:cNvSpPr txBox="1"/>
          <p:nvPr/>
        </p:nvSpPr>
        <p:spPr>
          <a:xfrm>
            <a:off x="933061" y="1450310"/>
            <a:ext cx="700729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[Machine Learning is the] field of study that gives computers the ability to learn without being explicitly programmed.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Arthur Samuel, 1959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1337-3BF5-4D54-8B8D-17C11D2DB779}"/>
              </a:ext>
            </a:extLst>
          </p:cNvPr>
          <p:cNvSpPr txBox="1"/>
          <p:nvPr/>
        </p:nvSpPr>
        <p:spPr>
          <a:xfrm>
            <a:off x="933061" y="3216906"/>
            <a:ext cx="7007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[Machine Learning is ] a computer program said to learn from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with respect to some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some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measure 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if its performance on T, as measured by P, improves with experience E.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Tom Mitchell, 1997 </a:t>
            </a:r>
          </a:p>
        </p:txBody>
      </p:sp>
    </p:spTree>
    <p:extLst>
      <p:ext uri="{BB962C8B-B14F-4D97-AF65-F5344CB8AC3E}">
        <p14:creationId xmlns:p14="http://schemas.microsoft.com/office/powerpoint/2010/main" val="670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An Example – Spam Filter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C33BB-03C3-47FF-B22A-0C157E93ED20}"/>
              </a:ext>
            </a:extLst>
          </p:cNvPr>
          <p:cNvSpPr txBox="1"/>
          <p:nvPr/>
        </p:nvSpPr>
        <p:spPr>
          <a:xfrm>
            <a:off x="933061" y="3542573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Spam filter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a machine learning program learns to flag spam trained on examples of spam emails and examples of regular emails </a:t>
            </a:r>
          </a:p>
        </p:txBody>
      </p:sp>
      <p:pic>
        <p:nvPicPr>
          <p:cNvPr id="1026" name="Picture 2" descr="What is a spam filter?">
            <a:extLst>
              <a:ext uri="{FF2B5EF4-FFF2-40B4-BE49-F238E27FC236}">
                <a16:creationId xmlns:a16="http://schemas.microsoft.com/office/drawing/2014/main" id="{0C1A378A-859C-4F98-B980-80E537B07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8762" r="3187" b="7608"/>
          <a:stretch/>
        </p:blipFill>
        <p:spPr bwMode="auto">
          <a:xfrm>
            <a:off x="2108718" y="1323989"/>
            <a:ext cx="4646645" cy="199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B007A-56F7-4768-A59A-A3C4594C4554}"/>
              </a:ext>
            </a:extLst>
          </p:cNvPr>
          <p:cNvSpPr txBox="1"/>
          <p:nvPr/>
        </p:nvSpPr>
        <p:spPr>
          <a:xfrm>
            <a:off x="933061" y="4296369"/>
            <a:ext cx="7352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flag spam for new emails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the training data including spam emails and regular emails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measure 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the ratio of correctly classified emails    </a:t>
            </a:r>
          </a:p>
        </p:txBody>
      </p:sp>
    </p:spTree>
    <p:extLst>
      <p:ext uri="{BB962C8B-B14F-4D97-AF65-F5344CB8AC3E}">
        <p14:creationId xmlns:p14="http://schemas.microsoft.com/office/powerpoint/2010/main" val="31264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Another Example – Image Classification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C33BB-03C3-47FF-B22A-0C157E93ED20}"/>
              </a:ext>
            </a:extLst>
          </p:cNvPr>
          <p:cNvSpPr txBox="1"/>
          <p:nvPr/>
        </p:nvSpPr>
        <p:spPr>
          <a:xfrm>
            <a:off x="933061" y="3542573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Inception-V3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machine learning programs (deep neural networks) learn to recognize the categories of the images trained on CIFAR-100/ImageNet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A378A-859C-4F98-B980-80E537B0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20910" b="20910"/>
          <a:stretch/>
        </p:blipFill>
        <p:spPr bwMode="auto">
          <a:xfrm>
            <a:off x="2108718" y="1323989"/>
            <a:ext cx="4646645" cy="199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B007A-56F7-4768-A59A-A3C4594C4554}"/>
              </a:ext>
            </a:extLst>
          </p:cNvPr>
          <p:cNvSpPr txBox="1"/>
          <p:nvPr/>
        </p:nvSpPr>
        <p:spPr>
          <a:xfrm>
            <a:off x="933061" y="4613610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recognize the objects displayed in the new images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B93A-1477-4E1C-867E-20442CBB3228}"/>
              </a:ext>
            </a:extLst>
          </p:cNvPr>
          <p:cNvSpPr txBox="1"/>
          <p:nvPr/>
        </p:nvSpPr>
        <p:spPr>
          <a:xfrm>
            <a:off x="933061" y="5002133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the training data (CIFAR-100/ImageNet) including images covering bird, cat, deer, dog, frog, horse…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DCC5F-8AE1-41ED-A2FF-084CFC9371A0}"/>
              </a:ext>
            </a:extLst>
          </p:cNvPr>
          <p:cNvSpPr txBox="1"/>
          <p:nvPr/>
        </p:nvSpPr>
        <p:spPr>
          <a:xfrm>
            <a:off x="933061" y="5633075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measure 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the ratio of correctly classified images    </a:t>
            </a:r>
          </a:p>
        </p:txBody>
      </p:sp>
    </p:spTree>
    <p:extLst>
      <p:ext uri="{BB962C8B-B14F-4D97-AF65-F5344CB8AC3E}">
        <p14:creationId xmlns:p14="http://schemas.microsoft.com/office/powerpoint/2010/main" val="36950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Why Use Machine Learning?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CE88C-A184-4A52-9043-ECB8F73B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26" y="1038225"/>
            <a:ext cx="5190347" cy="230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D29DA-B2AB-44E2-BB42-F459357A51F1}"/>
              </a:ext>
            </a:extLst>
          </p:cNvPr>
          <p:cNvSpPr txBox="1"/>
          <p:nvPr/>
        </p:nvSpPr>
        <p:spPr>
          <a:xfrm>
            <a:off x="1976826" y="3429000"/>
            <a:ext cx="51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approach for spam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70F6C-EF1D-41B6-B868-F198563186BC}"/>
              </a:ext>
            </a:extLst>
          </p:cNvPr>
          <p:cNvSpPr txBox="1"/>
          <p:nvPr/>
        </p:nvSpPr>
        <p:spPr>
          <a:xfrm>
            <a:off x="933061" y="3846940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the emails to find the patterns of spam emails – some words (e.g., “4U”, “credit card”, “cash”, “free”) tend to come up a lot in the subject; different URLs; special sender’s name,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2451D-E1D6-4E4D-9B8A-28A3E8477BE3}"/>
              </a:ext>
            </a:extLst>
          </p:cNvPr>
          <p:cNvSpPr txBox="1"/>
          <p:nvPr/>
        </p:nvSpPr>
        <p:spPr>
          <a:xfrm>
            <a:off x="933061" y="4743660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a detection algorithm for each pattern, and the program only flag emails as spam if a number of these patterns are detected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A89F2-CD63-46D8-B06D-B054452AA704}"/>
              </a:ext>
            </a:extLst>
          </p:cNvPr>
          <p:cNvSpPr txBox="1"/>
          <p:nvPr/>
        </p:nvSpPr>
        <p:spPr>
          <a:xfrm>
            <a:off x="933061" y="5413463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the program, and repeat steps 1 and 2 until it is good enough</a:t>
            </a:r>
          </a:p>
        </p:txBody>
      </p:sp>
    </p:spTree>
    <p:extLst>
      <p:ext uri="{BB962C8B-B14F-4D97-AF65-F5344CB8AC3E}">
        <p14:creationId xmlns:p14="http://schemas.microsoft.com/office/powerpoint/2010/main" val="322118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Why Use Machine Learning?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CE88C-A184-4A52-9043-ECB8F73B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26" y="1038225"/>
            <a:ext cx="5190347" cy="230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D29DA-B2AB-44E2-BB42-F459357A51F1}"/>
              </a:ext>
            </a:extLst>
          </p:cNvPr>
          <p:cNvSpPr txBox="1"/>
          <p:nvPr/>
        </p:nvSpPr>
        <p:spPr>
          <a:xfrm>
            <a:off x="1976826" y="3429000"/>
            <a:ext cx="51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approach for spam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70F6C-EF1D-41B6-B868-F198563186BC}"/>
              </a:ext>
            </a:extLst>
          </p:cNvPr>
          <p:cNvSpPr txBox="1"/>
          <p:nvPr/>
        </p:nvSpPr>
        <p:spPr>
          <a:xfrm>
            <a:off x="933061" y="3846940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number of emails is large, so the pattern analysis is non-trivial and the patterns are hard to be enumerated –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spam filtering ability is limited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2451D-E1D6-4E4D-9B8A-28A3E8477BE3}"/>
              </a:ext>
            </a:extLst>
          </p:cNvPr>
          <p:cNvSpPr txBox="1"/>
          <p:nvPr/>
        </p:nvSpPr>
        <p:spPr>
          <a:xfrm>
            <a:off x="933061" y="4839866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new spam emails with new spamming tricks emerge every day, and it’s very hard to update and maintain the long list of rules –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patterns easily get outdated, and the spam filtering is ineffective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8634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Why Use Machine Learning?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CE88C-A184-4A52-9043-ECB8F73B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4293" y="1282229"/>
            <a:ext cx="5795414" cy="203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D29DA-B2AB-44E2-BB42-F459357A51F1}"/>
              </a:ext>
            </a:extLst>
          </p:cNvPr>
          <p:cNvSpPr txBox="1"/>
          <p:nvPr/>
        </p:nvSpPr>
        <p:spPr>
          <a:xfrm>
            <a:off x="1976826" y="3429000"/>
            <a:ext cx="51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 for spam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70F6C-EF1D-41B6-B868-F198563186BC}"/>
              </a:ext>
            </a:extLst>
          </p:cNvPr>
          <p:cNvSpPr txBox="1"/>
          <p:nvPr/>
        </p:nvSpPr>
        <p:spPr>
          <a:xfrm>
            <a:off x="933061" y="3846940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Automatically learns which words and phrases are good predictors of spam by detecting unusually frequent patterns of words in the spam examples compared to the regular examples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2451D-E1D6-4E4D-9B8A-28A3E8477BE3}"/>
              </a:ext>
            </a:extLst>
          </p:cNvPr>
          <p:cNvSpPr txBox="1"/>
          <p:nvPr/>
        </p:nvSpPr>
        <p:spPr>
          <a:xfrm>
            <a:off x="933061" y="4770270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program is much shorter, easier to maintain, and most likely more accurate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258EF-231C-4644-B871-689ACDA3D115}"/>
              </a:ext>
            </a:extLst>
          </p:cNvPr>
          <p:cNvSpPr txBox="1"/>
          <p:nvPr/>
        </p:nvSpPr>
        <p:spPr>
          <a:xfrm>
            <a:off x="933061" y="5416601"/>
            <a:ext cx="735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natural language processing techniques promote word embedding rather than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67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775"/>
            <a:ext cx="8229600" cy="5675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26937"/>
                </a:solidFill>
              </a:rPr>
              <a:t>Key Types of Machine Learning</a:t>
            </a:r>
            <a:r>
              <a:rPr lang="en-US" sz="3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EF22-EE0E-45D1-ACF8-107E252F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8A03-9FD3-E846-B7D6-1BC2DFA4AAD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6B6A2-907C-4417-A064-C1B14BE491C9}"/>
              </a:ext>
            </a:extLst>
          </p:cNvPr>
          <p:cNvSpPr txBox="1"/>
          <p:nvPr/>
        </p:nvSpPr>
        <p:spPr>
          <a:xfrm>
            <a:off x="1976826" y="1180323"/>
            <a:ext cx="519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Whether or not the machine learning models are trained with human supervision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56CCB-4CEA-4783-B988-6DDF66BEB410}"/>
              </a:ext>
            </a:extLst>
          </p:cNvPr>
          <p:cNvSpPr txBox="1"/>
          <p:nvPr/>
        </p:nvSpPr>
        <p:spPr>
          <a:xfrm>
            <a:off x="933061" y="2236419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learned from data labeled by human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D1003-6334-4C1F-8FA9-1E7886B6DEF9}"/>
              </a:ext>
            </a:extLst>
          </p:cNvPr>
          <p:cNvSpPr txBox="1"/>
          <p:nvPr/>
        </p:nvSpPr>
        <p:spPr>
          <a:xfrm>
            <a:off x="933061" y="2892463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no labeled data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A59AB-65B0-41BB-A2EF-323DDB500AFF}"/>
              </a:ext>
            </a:extLst>
          </p:cNvPr>
          <p:cNvSpPr txBox="1"/>
          <p:nvPr/>
        </p:nvSpPr>
        <p:spPr>
          <a:xfrm>
            <a:off x="933061" y="3599030"/>
            <a:ext cx="735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learned from labeled and unlabeled data. This especially works on the graph structured data and network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4F4DF-3ED1-4330-AA62-2F748145484C}"/>
              </a:ext>
            </a:extLst>
          </p:cNvPr>
          <p:cNvSpPr txBox="1"/>
          <p:nvPr/>
        </p:nvSpPr>
        <p:spPr>
          <a:xfrm>
            <a:off x="933061" y="4653923"/>
            <a:ext cx="735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mainly focus on supervised learning and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805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Cover Slide Option 2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 Option 3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 Option 4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over Slide Option 5 (includes title slide, title/author slide,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ver Slide Option 6 (includes title slide and ending slid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nside Slide Option 1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nside Slide Option 2 (includes different content layouts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1500</Words>
  <Application>Microsoft Macintosh PowerPoint</Application>
  <PresentationFormat>On-screen Show (4:3)</PresentationFormat>
  <Paragraphs>220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 Math</vt:lpstr>
      <vt:lpstr>Cover Slide Option 2 (includes title slide, title/author slide, and ending slide)</vt:lpstr>
      <vt:lpstr>Cover Slide Option 3 (includes title slide, title/author slide, and ending slide)</vt:lpstr>
      <vt:lpstr>Cover Slide Option 4 (includes title slide, title/author slide, and ending slide)</vt:lpstr>
      <vt:lpstr>Cover Slide Option 5 (includes title slide, title/author slide, and ending slide)</vt:lpstr>
      <vt:lpstr>Cover Slide Option 6 (includes title slide and ending slide)</vt:lpstr>
      <vt:lpstr>Inside Slide Option 1 (includes different content layouts)</vt:lpstr>
      <vt:lpstr>Inside Slide Option 2 (includes different content layouts)</vt:lpstr>
      <vt:lpstr>CS 3840 Applied Machine Learning</vt:lpstr>
      <vt:lpstr>Roadmap </vt:lpstr>
      <vt:lpstr>What Is Machine Learning? </vt:lpstr>
      <vt:lpstr>An Example – Spam Filter </vt:lpstr>
      <vt:lpstr>Another Example – Image Classification </vt:lpstr>
      <vt:lpstr>Why Use Machine Learning? </vt:lpstr>
      <vt:lpstr>Why Use Machine Learning? </vt:lpstr>
      <vt:lpstr>Why Use Machine Learning? </vt:lpstr>
      <vt:lpstr>Key Types of Machine Learning </vt:lpstr>
      <vt:lpstr>Supervised Learning </vt:lpstr>
      <vt:lpstr>Supervised Learning - Classification</vt:lpstr>
      <vt:lpstr>Supervised Learning - Classification</vt:lpstr>
      <vt:lpstr>Supervised Learning - Regression</vt:lpstr>
      <vt:lpstr>Supervised Learning – Other Prediction Tasks </vt:lpstr>
      <vt:lpstr>Unsupervised Learning </vt:lpstr>
      <vt:lpstr>Unsupervised Learning - Clustering </vt:lpstr>
      <vt:lpstr>Unsupervised Learning – Anomaly Detection </vt:lpstr>
      <vt:lpstr>Workflow of Supervised Machine Learning </vt:lpstr>
      <vt:lpstr>Feature Representation </vt:lpstr>
      <vt:lpstr>Feature Representation </vt:lpstr>
      <vt:lpstr>Linear Classification</vt:lpstr>
      <vt:lpstr>Linear Classification </vt:lpstr>
      <vt:lpstr>Feature Vector Notation </vt:lpstr>
      <vt:lpstr>Weight Vector</vt:lpstr>
      <vt:lpstr>Linear Classification</vt:lpstr>
      <vt:lpstr>PowerPoint Presentation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Earnest</dc:creator>
  <cp:lastModifiedBy>Lingwei Chen</cp:lastModifiedBy>
  <cp:revision>577</cp:revision>
  <dcterms:created xsi:type="dcterms:W3CDTF">2016-09-27T14:33:50Z</dcterms:created>
  <dcterms:modified xsi:type="dcterms:W3CDTF">2022-01-13T01:43:57Z</dcterms:modified>
</cp:coreProperties>
</file>